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1" r:id="rId4"/>
    <p:sldId id="262" r:id="rId5"/>
    <p:sldId id="259" r:id="rId6"/>
    <p:sldId id="263" r:id="rId7"/>
    <p:sldId id="267" r:id="rId8"/>
    <p:sldId id="276" r:id="rId9"/>
    <p:sldId id="268" r:id="rId10"/>
    <p:sldId id="270" r:id="rId11"/>
    <p:sldId id="271" r:id="rId12"/>
    <p:sldId id="272" r:id="rId13"/>
    <p:sldId id="264" r:id="rId14"/>
    <p:sldId id="265" r:id="rId15"/>
    <p:sldId id="260" r:id="rId16"/>
    <p:sldId id="278" r:id="rId17"/>
    <p:sldId id="269" r:id="rId18"/>
    <p:sldId id="266" r:id="rId19"/>
    <p:sldId id="274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5044" y="1155031"/>
            <a:ext cx="8915399" cy="4488624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/>
            </a:r>
            <a:br>
              <a:rPr lang="en-AU" dirty="0" smtClean="0"/>
            </a:br>
            <a:r>
              <a:rPr lang="en-AU" dirty="0"/>
              <a:t/>
            </a:r>
            <a:br>
              <a:rPr lang="en-AU" dirty="0"/>
            </a:br>
            <a:r>
              <a:rPr lang="en-AU" dirty="0" smtClean="0"/>
              <a:t>Mathematical </a:t>
            </a:r>
            <a:r>
              <a:rPr lang="en-AU" dirty="0"/>
              <a:t>modelling of target road trajectory by polynomial curve fitting algorithm in MATLAB   </a:t>
            </a:r>
            <a:br>
              <a:rPr lang="en-AU" dirty="0"/>
            </a:b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89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Typical polynomial equation 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8768" y="1905000"/>
            <a:ext cx="4657725" cy="36290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60764" y="2762472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dirty="0" err="1" smtClean="0"/>
              <a:t>Fitresult</a:t>
            </a:r>
            <a:r>
              <a:rPr lang="en-AU" dirty="0" smtClean="0"/>
              <a:t>(1) </a:t>
            </a:r>
            <a:r>
              <a:rPr lang="en-AU" dirty="0"/>
              <a:t>= p1*x^4 + p2*x^3 + p3*x^2 + p4*x + p5</a:t>
            </a:r>
          </a:p>
          <a:p>
            <a:r>
              <a:rPr lang="en-AU" dirty="0"/>
              <a:t>     Coefficients </a:t>
            </a:r>
            <a:r>
              <a:rPr lang="en-AU" dirty="0" smtClean="0"/>
              <a:t>:</a:t>
            </a:r>
            <a:endParaRPr lang="en-AU" dirty="0"/>
          </a:p>
          <a:p>
            <a:r>
              <a:rPr lang="en-AU" dirty="0"/>
              <a:t>       p1 =    -0.01911  </a:t>
            </a:r>
          </a:p>
          <a:p>
            <a:r>
              <a:rPr lang="en-AU" dirty="0"/>
              <a:t>       p2 =      0.3131  </a:t>
            </a:r>
          </a:p>
          <a:p>
            <a:r>
              <a:rPr lang="en-AU" dirty="0"/>
              <a:t>       p3 =     -0.6219  </a:t>
            </a:r>
          </a:p>
          <a:p>
            <a:r>
              <a:rPr lang="en-AU" dirty="0"/>
              <a:t>       p4 =     -0.4488  </a:t>
            </a:r>
          </a:p>
          <a:p>
            <a:r>
              <a:rPr lang="en-AU" dirty="0"/>
              <a:t>       p5 =      -</a:t>
            </a:r>
            <a:r>
              <a:rPr lang="en-AU" dirty="0" smtClean="0"/>
              <a:t>3.175</a:t>
            </a:r>
          </a:p>
          <a:p>
            <a:endParaRPr lang="en-AU" dirty="0"/>
          </a:p>
          <a:p>
            <a:endParaRPr lang="en-AU" dirty="0" smtClean="0"/>
          </a:p>
          <a:p>
            <a:r>
              <a:rPr lang="en-AU" dirty="0"/>
              <a:t>Errors = </a:t>
            </a:r>
            <a:r>
              <a:rPr lang="en-AU" dirty="0" smtClean="0"/>
              <a:t>1.0715 meters </a:t>
            </a:r>
            <a:endParaRPr lang="en-AU" dirty="0"/>
          </a:p>
        </p:txBody>
      </p:sp>
      <p:sp>
        <p:nvSpPr>
          <p:cNvPr id="6" name="Rectangle 5"/>
          <p:cNvSpPr/>
          <p:nvPr/>
        </p:nvSpPr>
        <p:spPr>
          <a:xfrm>
            <a:off x="1350903" y="2149070"/>
            <a:ext cx="2601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when x is </a:t>
            </a:r>
            <a:r>
              <a:rPr lang="en-AU" dirty="0" smtClean="0"/>
              <a:t>(0,10), poly4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1736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Typical polynomial equation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8768" y="1905000"/>
            <a:ext cx="4581525" cy="35909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5375" y="2407801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dirty="0"/>
              <a:t>fitresult2(x) = p1*x^5 + p2*x^4 + p3*x^3 + p4*x^2 + p5*x + p6</a:t>
            </a:r>
          </a:p>
          <a:p>
            <a:r>
              <a:rPr lang="en-AU" dirty="0"/>
              <a:t>     Coefficients </a:t>
            </a:r>
            <a:r>
              <a:rPr lang="en-AU" dirty="0" smtClean="0"/>
              <a:t>:</a:t>
            </a:r>
            <a:endParaRPr lang="en-AU" dirty="0"/>
          </a:p>
          <a:p>
            <a:r>
              <a:rPr lang="en-AU" dirty="0"/>
              <a:t>       p1 =   6.471e-07  </a:t>
            </a:r>
          </a:p>
          <a:p>
            <a:r>
              <a:rPr lang="en-AU" dirty="0"/>
              <a:t>       p2 =  -0.0001296  </a:t>
            </a:r>
          </a:p>
          <a:p>
            <a:r>
              <a:rPr lang="en-AU" dirty="0"/>
              <a:t>       p3 =     0.01006 </a:t>
            </a:r>
          </a:p>
          <a:p>
            <a:r>
              <a:rPr lang="en-AU" dirty="0"/>
              <a:t>       p4 =     -0.3746  </a:t>
            </a:r>
          </a:p>
          <a:p>
            <a:r>
              <a:rPr lang="en-AU" dirty="0"/>
              <a:t>       p5 =       6.356  </a:t>
            </a:r>
          </a:p>
          <a:p>
            <a:r>
              <a:rPr lang="en-AU" dirty="0"/>
              <a:t>       p6 =       19.12  </a:t>
            </a:r>
            <a:endParaRPr lang="en-AU" dirty="0" smtClean="0"/>
          </a:p>
          <a:p>
            <a:endParaRPr lang="en-AU" dirty="0"/>
          </a:p>
          <a:p>
            <a:r>
              <a:rPr lang="en-AU" dirty="0"/>
              <a:t>Errors = </a:t>
            </a:r>
            <a:r>
              <a:rPr lang="en-AU" dirty="0" smtClean="0"/>
              <a:t>0.2199 meters </a:t>
            </a:r>
          </a:p>
          <a:p>
            <a:endParaRPr lang="en-AU" dirty="0"/>
          </a:p>
        </p:txBody>
      </p:sp>
      <p:sp>
        <p:nvSpPr>
          <p:cNvPr id="6" name="Rectangle 5"/>
          <p:cNvSpPr/>
          <p:nvPr/>
        </p:nvSpPr>
        <p:spPr>
          <a:xfrm>
            <a:off x="917856" y="1905000"/>
            <a:ext cx="2730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when x is </a:t>
            </a:r>
            <a:r>
              <a:rPr lang="en-AU" dirty="0" smtClean="0"/>
              <a:t>(10,66), poly5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888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Typical polynomial equation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6811" y="1987319"/>
            <a:ext cx="4695825" cy="36385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0811" y="2308089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AU" dirty="0" smtClean="0"/>
          </a:p>
          <a:p>
            <a:r>
              <a:rPr lang="en-AU" dirty="0" smtClean="0"/>
              <a:t>When x = (115, 220)</a:t>
            </a:r>
            <a:endParaRPr lang="en-AU" dirty="0"/>
          </a:p>
          <a:p>
            <a:endParaRPr lang="en-AU" dirty="0"/>
          </a:p>
          <a:p>
            <a:r>
              <a:rPr lang="en-AU" dirty="0"/>
              <a:t>     Linear model Poly3:</a:t>
            </a:r>
          </a:p>
          <a:p>
            <a:r>
              <a:rPr lang="en-AU" dirty="0"/>
              <a:t>     fitresult7(x) = p1*x^3 + p2*x^2 + p3*x + p4</a:t>
            </a:r>
          </a:p>
          <a:p>
            <a:r>
              <a:rPr lang="en-AU" dirty="0"/>
              <a:t>     Coefficients </a:t>
            </a:r>
            <a:r>
              <a:rPr lang="en-AU" dirty="0" smtClean="0"/>
              <a:t>:</a:t>
            </a:r>
            <a:endParaRPr lang="en-AU" dirty="0"/>
          </a:p>
          <a:p>
            <a:r>
              <a:rPr lang="en-AU" dirty="0"/>
              <a:t>       p1 =   0.0001675  </a:t>
            </a:r>
          </a:p>
          <a:p>
            <a:r>
              <a:rPr lang="en-AU" dirty="0"/>
              <a:t>       p2 =    -0.06467  </a:t>
            </a:r>
          </a:p>
          <a:p>
            <a:r>
              <a:rPr lang="en-AU" dirty="0"/>
              <a:t>       p3 =       8.158  </a:t>
            </a:r>
          </a:p>
          <a:p>
            <a:r>
              <a:rPr lang="en-AU" dirty="0"/>
              <a:t>       p4 =      -48.18  </a:t>
            </a:r>
            <a:endParaRPr lang="en-AU" dirty="0" smtClean="0"/>
          </a:p>
          <a:p>
            <a:endParaRPr lang="en-AU" dirty="0"/>
          </a:p>
          <a:p>
            <a:r>
              <a:rPr lang="en-AU" dirty="0"/>
              <a:t>Errors: </a:t>
            </a:r>
            <a:r>
              <a:rPr lang="en-AU" dirty="0" smtClean="0"/>
              <a:t>2.3211 meters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1382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Best case 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7205" y="1650134"/>
            <a:ext cx="4819650" cy="3581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52204" y="2394682"/>
            <a:ext cx="449164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 smtClean="0"/>
              <a:t> when x is (1506.5</a:t>
            </a:r>
            <a:r>
              <a:rPr lang="en-AU" dirty="0"/>
              <a:t>, </a:t>
            </a:r>
            <a:r>
              <a:rPr lang="en-AU" dirty="0" smtClean="0"/>
              <a:t>1479.8)</a:t>
            </a:r>
            <a:endParaRPr lang="en-AU" dirty="0"/>
          </a:p>
          <a:p>
            <a:endParaRPr lang="en-AU" dirty="0"/>
          </a:p>
          <a:p>
            <a:r>
              <a:rPr lang="en-AU" dirty="0" smtClean="0"/>
              <a:t>Linear </a:t>
            </a:r>
            <a:r>
              <a:rPr lang="en-AU" dirty="0"/>
              <a:t>model Poly2:</a:t>
            </a:r>
          </a:p>
          <a:p>
            <a:r>
              <a:rPr lang="en-AU" dirty="0"/>
              <a:t>     </a:t>
            </a:r>
            <a:r>
              <a:rPr lang="en-AU" dirty="0" err="1" smtClean="0"/>
              <a:t>fitresult</a:t>
            </a:r>
            <a:r>
              <a:rPr lang="en-AU" dirty="0" smtClean="0"/>
              <a:t>(32) </a:t>
            </a:r>
            <a:r>
              <a:rPr lang="en-AU" dirty="0"/>
              <a:t>= p1*x^2 + p2*x + p3</a:t>
            </a:r>
          </a:p>
          <a:p>
            <a:r>
              <a:rPr lang="en-AU" dirty="0"/>
              <a:t>     Coefficients </a:t>
            </a:r>
            <a:r>
              <a:rPr lang="en-AU" dirty="0" smtClean="0"/>
              <a:t>:</a:t>
            </a:r>
            <a:endParaRPr lang="en-AU" dirty="0"/>
          </a:p>
          <a:p>
            <a:r>
              <a:rPr lang="en-AU" dirty="0"/>
              <a:t>       p1 =     0.00236 </a:t>
            </a:r>
            <a:endParaRPr lang="en-AU" dirty="0" smtClean="0"/>
          </a:p>
          <a:p>
            <a:r>
              <a:rPr lang="en-AU" dirty="0"/>
              <a:t> </a:t>
            </a:r>
            <a:r>
              <a:rPr lang="en-AU" dirty="0" smtClean="0"/>
              <a:t>      p2 </a:t>
            </a:r>
            <a:r>
              <a:rPr lang="en-AU" dirty="0"/>
              <a:t>=      -7.272  </a:t>
            </a:r>
          </a:p>
          <a:p>
            <a:r>
              <a:rPr lang="en-AU" dirty="0"/>
              <a:t>       p3 =        6992  </a:t>
            </a:r>
            <a:endParaRPr lang="en-AU" dirty="0" smtClean="0"/>
          </a:p>
          <a:p>
            <a:endParaRPr lang="en-AU" dirty="0"/>
          </a:p>
          <a:p>
            <a:endParaRPr lang="en-AU" dirty="0" smtClean="0"/>
          </a:p>
          <a:p>
            <a:r>
              <a:rPr lang="en-AU" dirty="0"/>
              <a:t>Errors  = </a:t>
            </a:r>
            <a:r>
              <a:rPr lang="en-AU" dirty="0" smtClean="0"/>
              <a:t>0.0977 meters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3034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Worst case 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5812" y="1836478"/>
            <a:ext cx="4791075" cy="3657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43396" y="2449267"/>
            <a:ext cx="439189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When x  is (1102, 1108</a:t>
            </a:r>
            <a:r>
              <a:rPr lang="en-AU" dirty="0" smtClean="0"/>
              <a:t>)</a:t>
            </a:r>
          </a:p>
          <a:p>
            <a:endParaRPr lang="en-AU" dirty="0"/>
          </a:p>
          <a:p>
            <a:r>
              <a:rPr lang="en-AU" dirty="0" smtClean="0"/>
              <a:t>Linear </a:t>
            </a:r>
            <a:r>
              <a:rPr lang="en-AU" dirty="0"/>
              <a:t>model Poly1:</a:t>
            </a:r>
          </a:p>
          <a:p>
            <a:r>
              <a:rPr lang="en-AU" dirty="0"/>
              <a:t>     </a:t>
            </a:r>
            <a:r>
              <a:rPr lang="en-AU" dirty="0" err="1" smtClean="0"/>
              <a:t>fitresult</a:t>
            </a:r>
            <a:r>
              <a:rPr lang="en-AU" dirty="0" smtClean="0"/>
              <a:t>(26) </a:t>
            </a:r>
            <a:r>
              <a:rPr lang="en-AU" dirty="0"/>
              <a:t>= p1*x + p2</a:t>
            </a:r>
          </a:p>
          <a:p>
            <a:r>
              <a:rPr lang="en-AU" dirty="0"/>
              <a:t>     Coefficients </a:t>
            </a:r>
            <a:r>
              <a:rPr lang="en-AU" dirty="0" smtClean="0"/>
              <a:t>:</a:t>
            </a:r>
            <a:endParaRPr lang="en-AU" dirty="0"/>
          </a:p>
          <a:p>
            <a:r>
              <a:rPr lang="en-AU" dirty="0"/>
              <a:t>       p1 =       14.79  </a:t>
            </a:r>
          </a:p>
          <a:p>
            <a:r>
              <a:rPr lang="en-AU" dirty="0"/>
              <a:t>       p2 =  -1.471e+04  </a:t>
            </a:r>
            <a:endParaRPr lang="en-AU" dirty="0" smtClean="0"/>
          </a:p>
          <a:p>
            <a:endParaRPr lang="en-AU" dirty="0"/>
          </a:p>
          <a:p>
            <a:r>
              <a:rPr lang="en-AU" dirty="0"/>
              <a:t>Errors:  </a:t>
            </a:r>
            <a:r>
              <a:rPr lang="en-AU" dirty="0" smtClean="0"/>
              <a:t>10.3106 meters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5663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64363"/>
          </a:xfrm>
        </p:spPr>
        <p:txBody>
          <a:bodyPr/>
          <a:lstStyle/>
          <a:p>
            <a:r>
              <a:rPr lang="en-AU" dirty="0" smtClean="0"/>
              <a:t>Deliverables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479665"/>
            <a:ext cx="8915400" cy="4813070"/>
          </a:xfrm>
        </p:spPr>
        <p:txBody>
          <a:bodyPr>
            <a:normAutofit/>
          </a:bodyPr>
          <a:lstStyle/>
          <a:p>
            <a:r>
              <a:rPr lang="en-AU" sz="2400" dirty="0" smtClean="0"/>
              <a:t>36 polynomial equation:  </a:t>
            </a:r>
            <a:r>
              <a:rPr lang="en-AU" sz="2400" dirty="0"/>
              <a:t>average errors = </a:t>
            </a:r>
            <a:r>
              <a:rPr lang="en-AU" sz="2400" dirty="0" smtClean="0"/>
              <a:t>2.7498 </a:t>
            </a:r>
            <a:r>
              <a:rPr lang="en-AU" sz="2400" dirty="0" err="1" smtClean="0"/>
              <a:t>metters</a:t>
            </a:r>
            <a:r>
              <a:rPr lang="en-AU" sz="2400" dirty="0" smtClean="0"/>
              <a:t> </a:t>
            </a:r>
          </a:p>
          <a:p>
            <a:pPr marL="0" indent="0">
              <a:buNone/>
            </a:pPr>
            <a:endParaRPr lang="en-AU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637" y="2074972"/>
            <a:ext cx="5448976" cy="3968381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71" y="2074972"/>
            <a:ext cx="6077388" cy="396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74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8" name="F28BAFB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5797" y="181810"/>
            <a:ext cx="9926924" cy="6584749"/>
          </a:xfrm>
        </p:spPr>
      </p:pic>
    </p:spTree>
    <p:extLst>
      <p:ext uri="{BB962C8B-B14F-4D97-AF65-F5344CB8AC3E}">
        <p14:creationId xmlns:p14="http://schemas.microsoft.com/office/powerpoint/2010/main" val="265928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Benefit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800" dirty="0" smtClean="0"/>
              <a:t>Easy to understand </a:t>
            </a:r>
          </a:p>
          <a:p>
            <a:endParaRPr lang="en-AU" dirty="0" smtClean="0"/>
          </a:p>
          <a:p>
            <a:endParaRPr lang="en-AU" dirty="0"/>
          </a:p>
          <a:p>
            <a:r>
              <a:rPr lang="en-AU" sz="2800" dirty="0" smtClean="0"/>
              <a:t>Simplified represent 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 smtClean="0"/>
          </a:p>
          <a:p>
            <a:r>
              <a:rPr lang="en-AU" sz="2800" dirty="0" smtClean="0"/>
              <a:t>Only need  several parameters 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686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Disadvantage 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4524" y="1546167"/>
            <a:ext cx="8928868" cy="487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50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Disadvantages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800" dirty="0"/>
              <a:t>a big radian curve </a:t>
            </a:r>
            <a:endParaRPr lang="en-AU" sz="2800" dirty="0" smtClean="0"/>
          </a:p>
          <a:p>
            <a:pPr marL="0" indent="0">
              <a:buNone/>
            </a:pPr>
            <a:endParaRPr lang="en-AU" dirty="0" smtClean="0"/>
          </a:p>
          <a:p>
            <a:r>
              <a:rPr lang="en-AU" sz="2400" dirty="0" smtClean="0"/>
              <a:t>Concatenation errors 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182848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Project background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AU" dirty="0" smtClean="0"/>
          </a:p>
          <a:p>
            <a:r>
              <a:rPr lang="en-AU" sz="2400" dirty="0" smtClean="0"/>
              <a:t>Road geometry  </a:t>
            </a:r>
          </a:p>
          <a:p>
            <a:endParaRPr lang="en-AU" sz="2400" dirty="0"/>
          </a:p>
          <a:p>
            <a:r>
              <a:rPr lang="en-AU" sz="2400" dirty="0" smtClean="0"/>
              <a:t>Mathematical describing 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5841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implications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800" dirty="0"/>
              <a:t>Map industry</a:t>
            </a:r>
          </a:p>
          <a:p>
            <a:pPr marL="0" indent="0">
              <a:buNone/>
            </a:pPr>
            <a:endParaRPr lang="en-AU" dirty="0" smtClean="0"/>
          </a:p>
          <a:p>
            <a:pPr marL="0" indent="0">
              <a:buNone/>
            </a:pPr>
            <a:endParaRPr lang="en-AU" dirty="0"/>
          </a:p>
          <a:p>
            <a:r>
              <a:rPr lang="en-AU" sz="2800" dirty="0"/>
              <a:t>Autonomous vehicle technology 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5432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Project context 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89212" y="1572126"/>
                <a:ext cx="9362156" cy="4339096"/>
              </a:xfrm>
            </p:spPr>
            <p:txBody>
              <a:bodyPr>
                <a:normAutofit/>
              </a:bodyPr>
              <a:lstStyle/>
              <a:p>
                <a:r>
                  <a:rPr lang="en-AU" sz="2400" dirty="0" smtClean="0"/>
                  <a:t>Curve fitting algorithm in MATLAB</a:t>
                </a:r>
              </a:p>
              <a:p>
                <a:pPr marL="0" indent="0">
                  <a:buNone/>
                </a:pPr>
                <a:r>
                  <a:rPr lang="en-AU" sz="2400" dirty="0" smtClean="0"/>
                  <a:t>         leanest-squares fitting method</a:t>
                </a:r>
              </a:p>
              <a:p>
                <a:pPr marL="0" indent="0">
                  <a:buNone/>
                </a:pPr>
                <a:endParaRPr lang="en-AU" sz="2400" dirty="0" smtClean="0"/>
              </a:p>
              <a:p>
                <a:pPr marL="0" indent="0">
                  <a:buNone/>
                </a:pPr>
                <a:r>
                  <a:rPr lang="en-AU" sz="2400" dirty="0" smtClean="0"/>
                  <a:t>E(f) =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AU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AU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AU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AU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AU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AU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AU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AU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AU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AU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 )^</m:t>
                        </m:r>
                        <m:f>
                          <m:fPr>
                            <m:ctrlPr>
                              <a:rPr lang="en-AU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AU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nary>
                  </m:oMath>
                </a14:m>
                <a:endParaRPr lang="en-AU" sz="2400" dirty="0" smtClean="0"/>
              </a:p>
              <a:p>
                <a:pPr marL="0" indent="0">
                  <a:buNone/>
                </a:pPr>
                <a:endParaRPr lang="en-AU" sz="2400" dirty="0" smtClean="0"/>
              </a:p>
              <a:p>
                <a:r>
                  <a:rPr lang="en-AU" sz="2400" dirty="0" smtClean="0"/>
                  <a:t>Polynomial </a:t>
                </a:r>
              </a:p>
              <a:p>
                <a:pPr marL="0" indent="0">
                  <a:buNone/>
                </a:pPr>
                <a:r>
                  <a:rPr lang="en-AU" dirty="0" smtClean="0"/>
                  <a:t> 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AU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−1 </m:t>
                        </m:r>
                      </m:sup>
                    </m:sSup>
                    <m:r>
                      <a:rPr lang="en-AU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AU" dirty="0" smtClean="0"/>
                  <a:t> </a:t>
                </a:r>
              </a:p>
              <a:p>
                <a:pPr marL="0" indent="0">
                  <a:buNone/>
                </a:pPr>
                <a:r>
                  <a:rPr lang="en-AU" dirty="0" smtClean="0"/>
                  <a:t>  constants          </a:t>
                </a:r>
                <a:r>
                  <a:rPr lang="en-AU" dirty="0"/>
                  <a:t>variable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1572126"/>
                <a:ext cx="9362156" cy="4339096"/>
              </a:xfrm>
              <a:blipFill>
                <a:blip r:embed="rId2"/>
                <a:stretch>
                  <a:fillRect l="-1042" t="-112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738" y="2601938"/>
            <a:ext cx="3765874" cy="282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5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Target road 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1157" y="1387715"/>
            <a:ext cx="8911687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65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Purpose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AU" dirty="0" smtClean="0"/>
          </a:p>
          <a:p>
            <a:r>
              <a:rPr lang="en-AU" sz="2600" dirty="0" smtClean="0"/>
              <a:t>Build mathematical model for  the target road  </a:t>
            </a:r>
            <a:endParaRPr lang="en-AU" sz="2600" dirty="0"/>
          </a:p>
          <a:p>
            <a:pPr marL="0" indent="0">
              <a:buNone/>
            </a:pPr>
            <a:endParaRPr lang="en-AU" sz="2400" dirty="0"/>
          </a:p>
          <a:p>
            <a:r>
              <a:rPr lang="en-AU" sz="2800" dirty="0" smtClean="0"/>
              <a:t>Evaluate the performance of  polynomial fitting in road route</a:t>
            </a:r>
          </a:p>
          <a:p>
            <a:pPr marL="0" indent="0">
              <a:buNone/>
            </a:pPr>
            <a:endParaRPr lang="en-AU" sz="2600" dirty="0"/>
          </a:p>
          <a:p>
            <a:r>
              <a:rPr lang="en-AU" sz="2600" dirty="0" smtClean="0"/>
              <a:t>Give a low-cost methodology for mathematical modelling in road  route</a:t>
            </a:r>
            <a:endParaRPr lang="en-AU" sz="2600" dirty="0"/>
          </a:p>
        </p:txBody>
      </p:sp>
    </p:spTree>
    <p:extLst>
      <p:ext uri="{BB962C8B-B14F-4D97-AF65-F5344CB8AC3E}">
        <p14:creationId xmlns:p14="http://schemas.microsoft.com/office/powerpoint/2010/main" val="209489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Overall method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521229"/>
            <a:ext cx="8915400" cy="4389993"/>
          </a:xfrm>
        </p:spPr>
        <p:txBody>
          <a:bodyPr>
            <a:normAutofit/>
          </a:bodyPr>
          <a:lstStyle/>
          <a:p>
            <a:r>
              <a:rPr lang="en-AU" dirty="0"/>
              <a:t>high-precise GPS receiver to collect the target road </a:t>
            </a:r>
            <a:r>
              <a:rPr lang="en-AU" dirty="0" smtClean="0"/>
              <a:t>data</a:t>
            </a:r>
          </a:p>
          <a:p>
            <a:endParaRPr lang="en-AU" dirty="0" smtClean="0"/>
          </a:p>
          <a:p>
            <a:endParaRPr lang="en-AU" dirty="0"/>
          </a:p>
          <a:p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043" y="1905000"/>
            <a:ext cx="6878473" cy="455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82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Overall method </a:t>
            </a:r>
          </a:p>
        </p:txBody>
      </p:sp>
      <p:sp>
        <p:nvSpPr>
          <p:cNvPr id="4" name="Rectangle 3"/>
          <p:cNvSpPr/>
          <p:nvPr/>
        </p:nvSpPr>
        <p:spPr>
          <a:xfrm>
            <a:off x="1568132" y="1648205"/>
            <a:ext cx="738467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AU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Convert longitude and latitude value to </a:t>
            </a:r>
            <a:r>
              <a:rPr lang="en-US" dirty="0" smtClean="0"/>
              <a:t>meters  and Create </a:t>
            </a:r>
            <a:r>
              <a:rPr lang="en-US" dirty="0"/>
              <a:t>local 2D coordinate for target </a:t>
            </a:r>
            <a:r>
              <a:rPr lang="en-US" dirty="0" smtClean="0"/>
              <a:t>road</a:t>
            </a:r>
            <a:endParaRPr lang="en-US" dirty="0"/>
          </a:p>
          <a:p>
            <a:r>
              <a:rPr lang="en-AU" dirty="0"/>
              <a:t>latitude = </a:t>
            </a:r>
            <a:r>
              <a:rPr lang="en-AU" dirty="0" err="1"/>
              <a:t>xlsread</a:t>
            </a:r>
            <a:r>
              <a:rPr lang="en-AU" dirty="0"/>
              <a:t>('rtk1.xlsx','C1:C5056');</a:t>
            </a:r>
          </a:p>
          <a:p>
            <a:r>
              <a:rPr lang="en-AU" dirty="0"/>
              <a:t>longitude = </a:t>
            </a:r>
            <a:r>
              <a:rPr lang="en-AU" dirty="0" err="1"/>
              <a:t>xlsread</a:t>
            </a:r>
            <a:r>
              <a:rPr lang="en-AU" dirty="0"/>
              <a:t>('rtk1.xlsx','D1:D5056</a:t>
            </a:r>
            <a:r>
              <a:rPr lang="en-AU" dirty="0" smtClean="0"/>
              <a:t>');</a:t>
            </a:r>
          </a:p>
          <a:p>
            <a:endParaRPr lang="en-AU" dirty="0"/>
          </a:p>
          <a:p>
            <a:r>
              <a:rPr lang="en-AU" dirty="0" err="1"/>
              <a:t>longitude_meter_all</a:t>
            </a:r>
            <a:r>
              <a:rPr lang="en-AU" dirty="0"/>
              <a:t> = (longitude-longitude(1)).*111111;</a:t>
            </a:r>
          </a:p>
          <a:p>
            <a:r>
              <a:rPr lang="en-AU" dirty="0" err="1"/>
              <a:t>latitude_meter_all</a:t>
            </a:r>
            <a:r>
              <a:rPr lang="en-AU" dirty="0"/>
              <a:t> = (latitude - latitude(1)).*111111.*cos(latitude);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AU" dirty="0"/>
          </a:p>
          <a:p>
            <a:r>
              <a:rPr lang="en-AU" dirty="0" smtClean="0"/>
              <a:t>     </a:t>
            </a:r>
            <a:endParaRPr lang="en-A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256" y="770138"/>
            <a:ext cx="1314450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15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6663" y="374074"/>
            <a:ext cx="10559278" cy="667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78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Overall method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6371" y="1238596"/>
            <a:ext cx="9368241" cy="5370022"/>
          </a:xfrm>
        </p:spPr>
        <p:txBody>
          <a:bodyPr/>
          <a:lstStyle/>
          <a:p>
            <a:r>
              <a:rPr lang="en-US" dirty="0"/>
              <a:t>Divide target road to different </a:t>
            </a:r>
            <a:r>
              <a:rPr lang="en-US" dirty="0" smtClean="0"/>
              <a:t>part: </a:t>
            </a:r>
            <a:r>
              <a:rPr lang="en-AU" dirty="0" smtClean="0"/>
              <a:t> zoom method </a:t>
            </a:r>
          </a:p>
          <a:p>
            <a:endParaRPr lang="en-AU" dirty="0"/>
          </a:p>
          <a:p>
            <a:endParaRPr lang="en-AU" dirty="0" smtClean="0"/>
          </a:p>
          <a:p>
            <a:endParaRPr lang="en-AU" dirty="0" smtClean="0"/>
          </a:p>
          <a:p>
            <a:endParaRPr lang="en-AU" dirty="0"/>
          </a:p>
          <a:p>
            <a:endParaRPr lang="en-AU" dirty="0" smtClean="0"/>
          </a:p>
          <a:p>
            <a:endParaRPr lang="en-AU" dirty="0"/>
          </a:p>
          <a:p>
            <a:endParaRPr lang="en-AU" dirty="0"/>
          </a:p>
          <a:p>
            <a:r>
              <a:rPr lang="en-AU" dirty="0" smtClean="0"/>
              <a:t>Construct </a:t>
            </a:r>
            <a:r>
              <a:rPr lang="en-AU" dirty="0"/>
              <a:t>polynomial  model for each part of road</a:t>
            </a:r>
          </a:p>
          <a:p>
            <a:pPr marL="0" indent="0">
              <a:buNone/>
            </a:pPr>
            <a:r>
              <a:rPr lang="en-AU" dirty="0"/>
              <a:t> </a:t>
            </a:r>
            <a:r>
              <a:rPr lang="en-AU" dirty="0" smtClean="0"/>
              <a:t>[</a:t>
            </a:r>
            <a:r>
              <a:rPr lang="en-AU" dirty="0" err="1" smtClean="0"/>
              <a:t>xData</a:t>
            </a:r>
            <a:r>
              <a:rPr lang="en-AU" dirty="0"/>
              <a:t>, </a:t>
            </a:r>
            <a:r>
              <a:rPr lang="en-AU" dirty="0" err="1"/>
              <a:t>yData</a:t>
            </a:r>
            <a:r>
              <a:rPr lang="en-AU" dirty="0"/>
              <a:t>] = </a:t>
            </a:r>
            <a:r>
              <a:rPr lang="en-AU" dirty="0" err="1"/>
              <a:t>prepareCurveData</a:t>
            </a:r>
            <a:r>
              <a:rPr lang="en-AU" dirty="0"/>
              <a:t>( </a:t>
            </a:r>
            <a:r>
              <a:rPr lang="en-AU" dirty="0" err="1"/>
              <a:t>latitude_meters</a:t>
            </a:r>
            <a:r>
              <a:rPr lang="en-AU" dirty="0"/>
              <a:t>{1}, </a:t>
            </a:r>
            <a:r>
              <a:rPr lang="en-AU" dirty="0" err="1"/>
              <a:t>longitude_meters</a:t>
            </a:r>
            <a:r>
              <a:rPr lang="en-AU" dirty="0"/>
              <a:t>{1});</a:t>
            </a:r>
          </a:p>
          <a:p>
            <a:pPr marL="0" indent="0">
              <a:buNone/>
            </a:pPr>
            <a:r>
              <a:rPr lang="en-AU" dirty="0"/>
              <a:t>     </a:t>
            </a:r>
            <a:r>
              <a:rPr lang="en-AU" dirty="0" err="1"/>
              <a:t>ft</a:t>
            </a:r>
            <a:r>
              <a:rPr lang="en-AU" dirty="0"/>
              <a:t> = </a:t>
            </a:r>
            <a:r>
              <a:rPr lang="en-AU" dirty="0" err="1"/>
              <a:t>fittype</a:t>
            </a:r>
            <a:r>
              <a:rPr lang="en-AU" dirty="0"/>
              <a:t>( 'poly4' );</a:t>
            </a:r>
          </a:p>
          <a:p>
            <a:pPr marL="0" indent="0">
              <a:buNone/>
            </a:pPr>
            <a:r>
              <a:rPr lang="en-AU" dirty="0"/>
              <a:t>     [</a:t>
            </a:r>
            <a:r>
              <a:rPr lang="en-AU" dirty="0" err="1"/>
              <a:t>fitresult</a:t>
            </a:r>
            <a:r>
              <a:rPr lang="en-AU" dirty="0"/>
              <a:t>{1}, </a:t>
            </a:r>
            <a:r>
              <a:rPr lang="en-AU" dirty="0" err="1"/>
              <a:t>gof</a:t>
            </a:r>
            <a:r>
              <a:rPr lang="en-AU" dirty="0"/>
              <a:t>(1)] = fit( </a:t>
            </a:r>
            <a:r>
              <a:rPr lang="en-AU" dirty="0" err="1"/>
              <a:t>xData</a:t>
            </a:r>
            <a:r>
              <a:rPr lang="en-AU" dirty="0"/>
              <a:t>, </a:t>
            </a:r>
            <a:r>
              <a:rPr lang="en-AU" dirty="0" err="1"/>
              <a:t>yData</a:t>
            </a:r>
            <a:r>
              <a:rPr lang="en-AU" dirty="0"/>
              <a:t>, </a:t>
            </a:r>
            <a:r>
              <a:rPr lang="en-AU" dirty="0" err="1"/>
              <a:t>ft</a:t>
            </a:r>
            <a:r>
              <a:rPr lang="en-AU" dirty="0"/>
              <a:t> )</a:t>
            </a:r>
          </a:p>
          <a:p>
            <a:r>
              <a:rPr lang="en-AU" dirty="0"/>
              <a:t>Evaluate all the polynomial  models accuracy </a:t>
            </a:r>
          </a:p>
          <a:p>
            <a:endParaRPr lang="en-AU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736" y="1662036"/>
            <a:ext cx="4996596" cy="279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5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359</TotalTime>
  <Words>453</Words>
  <Application>Microsoft Office PowerPoint</Application>
  <PresentationFormat>Widescreen</PresentationFormat>
  <Paragraphs>129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Cambria Math</vt:lpstr>
      <vt:lpstr>Century Gothic</vt:lpstr>
      <vt:lpstr>Wingdings</vt:lpstr>
      <vt:lpstr>Wingdings 3</vt:lpstr>
      <vt:lpstr>Wisp</vt:lpstr>
      <vt:lpstr>   Mathematical modelling of target road trajectory by polynomial curve fitting algorithm in MATLAB    </vt:lpstr>
      <vt:lpstr>Project background </vt:lpstr>
      <vt:lpstr>Project context </vt:lpstr>
      <vt:lpstr>Target road </vt:lpstr>
      <vt:lpstr>Purpose </vt:lpstr>
      <vt:lpstr>Overall method </vt:lpstr>
      <vt:lpstr>Overall method </vt:lpstr>
      <vt:lpstr>PowerPoint Presentation</vt:lpstr>
      <vt:lpstr>Overall method</vt:lpstr>
      <vt:lpstr>Typical polynomial equation </vt:lpstr>
      <vt:lpstr>Typical polynomial equation </vt:lpstr>
      <vt:lpstr>Typical polynomial equation </vt:lpstr>
      <vt:lpstr>Best case </vt:lpstr>
      <vt:lpstr>Worst case </vt:lpstr>
      <vt:lpstr>Deliverables</vt:lpstr>
      <vt:lpstr>PowerPoint Presentation</vt:lpstr>
      <vt:lpstr>Benefit </vt:lpstr>
      <vt:lpstr>Disadvantage </vt:lpstr>
      <vt:lpstr>Disadvantages </vt:lpstr>
      <vt:lpstr>implications</vt:lpstr>
    </vt:vector>
  </TitlesOfParts>
  <Company>Queensland University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Mathematical modelling of target road trajectory by polynomial curve fitting algorithm in MATLAB</dc:title>
  <dc:creator>Yixi Zhou</dc:creator>
  <cp:lastModifiedBy>Yixi Zhou</cp:lastModifiedBy>
  <cp:revision>34</cp:revision>
  <dcterms:created xsi:type="dcterms:W3CDTF">2018-05-19T04:36:10Z</dcterms:created>
  <dcterms:modified xsi:type="dcterms:W3CDTF">2018-05-21T08:21:41Z</dcterms:modified>
</cp:coreProperties>
</file>